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59" r:id="rId6"/>
    <p:sldId id="260" r:id="rId7"/>
    <p:sldId id="261" r:id="rId8"/>
    <p:sldId id="262" r:id="rId9"/>
    <p:sldId id="263" r:id="rId10"/>
    <p:sldId id="265" r:id="rId11"/>
    <p:sldId id="268" r:id="rId12"/>
    <p:sldId id="264" r:id="rId13"/>
    <p:sldId id="267"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42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869F82E-AEC9-4B84-92AA-6ACDA9C3F2C5}" type="datetimeFigureOut">
              <a:rPr lang="ru-RU" smtClean="0"/>
              <a:pPr/>
              <a:t>13.03.2014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96E12B5-8EB5-4D70-9BD7-805D4F16D77E}"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869F82E-AEC9-4B84-92AA-6ACDA9C3F2C5}" type="datetimeFigureOut">
              <a:rPr lang="ru-RU" smtClean="0"/>
              <a:pPr/>
              <a:t>13.03.2014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96E12B5-8EB5-4D70-9BD7-805D4F16D77E}"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869F82E-AEC9-4B84-92AA-6ACDA9C3F2C5}" type="datetimeFigureOut">
              <a:rPr lang="ru-RU" smtClean="0"/>
              <a:pPr/>
              <a:t>13.03.2014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96E12B5-8EB5-4D70-9BD7-805D4F16D77E}"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869F82E-AEC9-4B84-92AA-6ACDA9C3F2C5}" type="datetimeFigureOut">
              <a:rPr lang="ru-RU" smtClean="0"/>
              <a:pPr/>
              <a:t>13.03.2014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96E12B5-8EB5-4D70-9BD7-805D4F16D77E}"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869F82E-AEC9-4B84-92AA-6ACDA9C3F2C5}" type="datetimeFigureOut">
              <a:rPr lang="ru-RU" smtClean="0"/>
              <a:pPr/>
              <a:t>13.03.2014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96E12B5-8EB5-4D70-9BD7-805D4F16D77E}"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869F82E-AEC9-4B84-92AA-6ACDA9C3F2C5}" type="datetimeFigureOut">
              <a:rPr lang="ru-RU" smtClean="0"/>
              <a:pPr/>
              <a:t>13.03.2014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96E12B5-8EB5-4D70-9BD7-805D4F16D77E}"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869F82E-AEC9-4B84-92AA-6ACDA9C3F2C5}" type="datetimeFigureOut">
              <a:rPr lang="ru-RU" smtClean="0"/>
              <a:pPr/>
              <a:t>13.03.2014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196E12B5-8EB5-4D70-9BD7-805D4F16D77E}"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869F82E-AEC9-4B84-92AA-6ACDA9C3F2C5}" type="datetimeFigureOut">
              <a:rPr lang="ru-RU" smtClean="0"/>
              <a:pPr/>
              <a:t>13.03.2014</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196E12B5-8EB5-4D70-9BD7-805D4F16D77E}"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869F82E-AEC9-4B84-92AA-6ACDA9C3F2C5}" type="datetimeFigureOut">
              <a:rPr lang="ru-RU" smtClean="0"/>
              <a:pPr/>
              <a:t>13.03.2014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196E12B5-8EB5-4D70-9BD7-805D4F16D77E}"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869F82E-AEC9-4B84-92AA-6ACDA9C3F2C5}" type="datetimeFigureOut">
              <a:rPr lang="ru-RU" smtClean="0"/>
              <a:pPr/>
              <a:t>13.03.2014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96E12B5-8EB5-4D70-9BD7-805D4F16D77E}"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869F82E-AEC9-4B84-92AA-6ACDA9C3F2C5}" type="datetimeFigureOut">
              <a:rPr lang="ru-RU" smtClean="0"/>
              <a:pPr/>
              <a:t>13.03.2014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96E12B5-8EB5-4D70-9BD7-805D4F16D77E}"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69F82E-AEC9-4B84-92AA-6ACDA9C3F2C5}" type="datetimeFigureOut">
              <a:rPr lang="ru-RU" smtClean="0"/>
              <a:pPr/>
              <a:t>13.03.2014</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6E12B5-8EB5-4D70-9BD7-805D4F16D77E}"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hool.xvatit.com/index.php?title=%D0%A0%D0%B5%D1%84%D0%BB%D0%B5%D0%BA%D1%82%D0%BE%D1%80%D0%BD%D0%B0%D1%8F_%D1%80%D0%B5%D0%B3%D1%83%D0%BB%D1%8F%D1%86%D0%B8%D1%8F._%D0%9F%D0%BE%D0%BB%D0%BD%D1%8B%D0%B5_%D1%83%D1%80%D0%BE%D0%BA%D0%B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chool.xvatit.com/index.php?title=%D0%A1%D1%82%D1%80%D0%BE%D0%B5%D0%BD%D0%B8%D0%B5_%D0%B3%D0%BE%D0%BB%D0%BE%D0%B2%D0%BD%D0%BE%D0%B3%D0%BE_%D0%BC%D0%BE%D0%B7%D0%B3%D0%B0._%D0%A4%D1%83%D0%BD%D0%BA%D1%86%D0%B8%D0%B8_%D0%BF%D1%80%D0%BE%D0%B4%D0%BE%D0%BB%D0%B3%D0%BE%D0%B2%D0%B0%D1%82%D0%BE%D0%B3%D0%BE_%D0%B8_%D1%81%D1%80%D0%B5%D0%B4%D0%BD%D0%B5%D0%B3%D0%BE_%D0%BC%D0%BE%D0%B7%D0%B3%D0%B0,_%D0%BC%D0%BE%D1%81%D1%82%D0%B0_%D0%B8_%D0%BC%D0%BE%D0%B7%D0%B6%D0%B5%D1%87%D0%BA%D0%B0" TargetMode="External"/><Relationship Id="rId2" Type="http://schemas.openxmlformats.org/officeDocument/2006/relationships/hyperlink" Target="http://school.xvatit.com/index.php?title=%D0%9A%D0%BB%D0%B5%D1%82%D0%BE%D1%87%D0%BD%D0%BE%D0%B5_%D1%81%D1%82%D1%80%D0%BE%D0%B5%D0%BD%D0%B8%D0%B5_%D0%BE%D1%80%D0%B3%D0%B0%D0%BD%D0%B8%D0%B7%D0%BC%D0%B0._%D0%9F%D0%BE%D0%BB%D0%BD%D1%8B%D0%B5_%D1%83%D1%80%D0%BE%D0%BA%D0%B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ru.wikipedia.org/wiki/%D0%A7%D1%83%D0%B2%D1%81%D1%82%D0%B2%D0%B8%D1%82%D0%B5%D0%BB%D1%8C%D0%BD%D0%BE%D1%81%D1%82%D1%8C_(%D0%B2_%D0%B1%D0%B8%D0%BE%D0%BB%D0%BE%D0%B3%D0%B8%D0%B8_%D0%B8_%D0%BC%D0%B5%D0%B4%D0%B8%D1%86%D0%B8%D0%BD%D0%B5)" TargetMode="External"/><Relationship Id="rId2" Type="http://schemas.openxmlformats.org/officeDocument/2006/relationships/hyperlink" Target="http://ru.wikipedia.org/wiki/%D0%9E%D1%80%D0%B3%D0%B0%D0%BD%D0%B8%D0%B7%D0%BC" TargetMode="External"/><Relationship Id="rId1" Type="http://schemas.openxmlformats.org/officeDocument/2006/relationships/slideLayout" Target="../slideLayouts/slideLayout2.xml"/><Relationship Id="rId5" Type="http://schemas.openxmlformats.org/officeDocument/2006/relationships/hyperlink" Target="http://ru.wikipedia.org/wiki/%D0%98%D0%BC%D0%BC%D1%83%D0%BD%D0%BD%D0%B0%D1%8F_%D1%81%D0%B8%D1%81%D1%82%D0%B5%D0%BC%D0%B0" TargetMode="External"/><Relationship Id="rId4" Type="http://schemas.openxmlformats.org/officeDocument/2006/relationships/hyperlink" Target="http://ru.wikipedia.org/wiki/%D0%AD%D0%BD%D0%B4%D0%BE%D0%BA%D1%80%D0%B8%D0%BD%D0%BD%D0%B0%D1%8F_%D1%81%D0%B8%D1%81%D1%82%D0%B5%D0%BC%D0%B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ommons.wikimedia.org/wiki/File:TE-Nervous_system_diagram-ru.svg?uselang=ru" TargetMode="Externa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hyperlink" Target="http://ru.wikipedia.org/wiki/%D0%90%D0%BA%D1%81%D0%BE%D0%BD" TargetMode="External"/><Relationship Id="rId2" Type="http://schemas.openxmlformats.org/officeDocument/2006/relationships/hyperlink" Target="http://ru.wikipedia.org/wiki/%D0%A1%D0%B8%D0%BD%D0%B0%D0%BF%D1%81" TargetMode="External"/><Relationship Id="rId1" Type="http://schemas.openxmlformats.org/officeDocument/2006/relationships/slideLayout" Target="../slideLayouts/slideLayout9.xml"/><Relationship Id="rId5" Type="http://schemas.openxmlformats.org/officeDocument/2006/relationships/image" Target="../media/image2.jpeg"/><Relationship Id="rId4" Type="http://schemas.openxmlformats.org/officeDocument/2006/relationships/hyperlink" Target="http://ru.wikipedia.org/wiki/%D0%94%D0%B5%D0%BD%D0%B4%D1%80%D0%B8%D1%8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00043"/>
            <a:ext cx="7772400" cy="3100408"/>
          </a:xfrm>
        </p:spPr>
        <p:txBody>
          <a:bodyPr/>
          <a:lstStyle/>
          <a:p>
            <a:r>
              <a:rPr lang="ru-RU" dirty="0" smtClean="0"/>
              <a:t>Нервная система</a:t>
            </a:r>
            <a:endParaRPr lang="ru-RU" dirty="0"/>
          </a:p>
        </p:txBody>
      </p:sp>
      <p:sp>
        <p:nvSpPr>
          <p:cNvPr id="3" name="Подзаголовок 2"/>
          <p:cNvSpPr>
            <a:spLocks noGrp="1"/>
          </p:cNvSpPr>
          <p:nvPr>
            <p:ph type="subTitle" idx="1"/>
          </p:nvPr>
        </p:nvSpPr>
        <p:spPr>
          <a:xfrm>
            <a:off x="214282" y="3886200"/>
            <a:ext cx="4286280" cy="2971800"/>
          </a:xfrm>
        </p:spPr>
        <p:txBody>
          <a:bodyPr/>
          <a:lstStyle/>
          <a:p>
            <a:r>
              <a:rPr lang="ru-RU" dirty="0" smtClean="0"/>
              <a:t>Подготовила</a:t>
            </a:r>
          </a:p>
          <a:p>
            <a:r>
              <a:rPr lang="ru-RU" dirty="0" smtClean="0"/>
              <a:t>Ученица 8 класса</a:t>
            </a:r>
          </a:p>
          <a:p>
            <a:r>
              <a:rPr lang="ru-RU" dirty="0" smtClean="0"/>
              <a:t>МБОУ СОШ №11</a:t>
            </a:r>
          </a:p>
          <a:p>
            <a:r>
              <a:rPr lang="ru-RU" dirty="0" smtClean="0"/>
              <a:t>Смаль</a:t>
            </a:r>
            <a:r>
              <a:rPr lang="ru-RU" dirty="0" smtClean="0"/>
              <a:t> Дарья</a:t>
            </a: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00034" y="285728"/>
            <a:ext cx="8229600" cy="5297502"/>
          </a:xfrm>
        </p:spPr>
        <p:txBody>
          <a:bodyPr>
            <a:normAutofit/>
          </a:bodyPr>
          <a:lstStyle/>
          <a:p>
            <a:r>
              <a:rPr lang="ru-RU" dirty="0" smtClean="0"/>
              <a:t>Роль прямых и обратных связей в рефлекторной регуляции</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571528"/>
            <a:ext cx="8229600" cy="285752"/>
          </a:xfrm>
        </p:spPr>
        <p:txBody>
          <a:bodyPr>
            <a:normAutofit fontScale="90000"/>
          </a:bodyPr>
          <a:lstStyle/>
          <a:p>
            <a:endParaRPr lang="ru-RU" dirty="0"/>
          </a:p>
        </p:txBody>
      </p:sp>
      <p:sp>
        <p:nvSpPr>
          <p:cNvPr id="4" name="Содержимое 3"/>
          <p:cNvSpPr>
            <a:spLocks noGrp="1"/>
          </p:cNvSpPr>
          <p:nvPr>
            <p:ph idx="1"/>
          </p:nvPr>
        </p:nvSpPr>
        <p:spPr>
          <a:xfrm>
            <a:off x="285720" y="2143116"/>
            <a:ext cx="8229600" cy="4383087"/>
          </a:xfrm>
        </p:spPr>
        <p:txBody>
          <a:bodyPr/>
          <a:lstStyle/>
          <a:p>
            <a:r>
              <a:rPr lang="ru-RU" dirty="0" smtClean="0"/>
              <a:t>Основной формой деятельности нервной системы является рефлекс…</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785842"/>
            <a:ext cx="8229600" cy="142876"/>
          </a:xfrm>
        </p:spPr>
        <p:txBody>
          <a:bodyPr>
            <a:normAutofit fontScale="90000"/>
          </a:bodyPr>
          <a:lstStyle/>
          <a:p>
            <a:endParaRPr lang="ru-RU" dirty="0"/>
          </a:p>
        </p:txBody>
      </p:sp>
      <p:sp>
        <p:nvSpPr>
          <p:cNvPr id="3" name="Содержимое 2"/>
          <p:cNvSpPr>
            <a:spLocks noGrp="1"/>
          </p:cNvSpPr>
          <p:nvPr>
            <p:ph idx="1"/>
          </p:nvPr>
        </p:nvSpPr>
        <p:spPr>
          <a:xfrm>
            <a:off x="457200" y="285728"/>
            <a:ext cx="8229600" cy="5840435"/>
          </a:xfrm>
        </p:spPr>
        <p:txBody>
          <a:bodyPr>
            <a:normAutofit fontScale="92500" lnSpcReduction="20000"/>
          </a:bodyPr>
          <a:lstStyle/>
          <a:p>
            <a:r>
              <a:rPr lang="ru-RU" dirty="0" smtClean="0"/>
              <a:t>Рефлексом называют ответ организма на раздражение, происходящий при участии центральной нервной системы и под ее контролем.</a:t>
            </a:r>
          </a:p>
          <a:p>
            <a:r>
              <a:rPr lang="ru-RU" b="1" dirty="0" smtClean="0">
                <a:hlinkClick r:id="rId2" tooltip="Рефлекторная регуляция. Полные уроки"/>
              </a:rPr>
              <a:t>Рефлексы</a:t>
            </a:r>
            <a:r>
              <a:rPr lang="ru-RU" dirty="0" smtClean="0"/>
              <a:t> обычно имеют целесообразный характер. У человека, как и у животных, имеется много рефлексов: пищевых, оборонительных, ориентировочных. Непроизвольно мы отдергиваем руку от горячего предмета, поворачиваем голову в сторону неожиданного звука. Это примеры врожденных — безусловных рефлексов, знакомых вам по разделу курса биологии «Животные».</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214"/>
            <a:ext cx="8229600" cy="142876"/>
          </a:xfrm>
        </p:spPr>
        <p:txBody>
          <a:bodyPr>
            <a:normAutofit fontScale="90000"/>
          </a:bodyPr>
          <a:lstStyle/>
          <a:p>
            <a:endParaRPr lang="ru-RU" dirty="0"/>
          </a:p>
        </p:txBody>
      </p:sp>
      <p:sp>
        <p:nvSpPr>
          <p:cNvPr id="3" name="Содержимое 2"/>
          <p:cNvSpPr>
            <a:spLocks noGrp="1"/>
          </p:cNvSpPr>
          <p:nvPr>
            <p:ph idx="1"/>
          </p:nvPr>
        </p:nvSpPr>
        <p:spPr>
          <a:xfrm>
            <a:off x="457200" y="285728"/>
            <a:ext cx="8229600" cy="5840435"/>
          </a:xfrm>
        </p:spPr>
        <p:txBody>
          <a:bodyPr>
            <a:normAutofit fontScale="62500" lnSpcReduction="20000"/>
          </a:bodyPr>
          <a:lstStyle/>
          <a:p>
            <a:r>
              <a:rPr lang="ru-RU" dirty="0" smtClean="0"/>
              <a:t>Рецепторы — это окончания чувствительных нервных волокон или специальные чувствительные </a:t>
            </a:r>
            <a:r>
              <a:rPr lang="ru-RU" b="1" dirty="0" smtClean="0">
                <a:hlinkClick r:id="rId2" tooltip="Клеточное строение организма. Полные уроки"/>
              </a:rPr>
              <a:t>клетки</a:t>
            </a:r>
            <a:r>
              <a:rPr lang="ru-RU" dirty="0" smtClean="0"/>
              <a:t>, преобразующие раздражение в нервные импульсы. По чувствительным нейронам возникшие в рецепторах импульсы достигают центральной нервной системы. Там эта информация обрабатывается вставочными нейронами.</a:t>
            </a:r>
          </a:p>
          <a:p>
            <a:r>
              <a:rPr lang="ru-RU" dirty="0" smtClean="0"/>
              <a:t>Последние находятся в пределах центральной нервной системы. После этого сигналы получают исполнительные нейроны, от которых зависит ответ. Они возбуждаются и посылают сигналы, вызывая работу мышц, желез, внутренних органов, благодаря которым достигается нужный эффект. Скопления нейронов центральной нервной системы, вызывающих то или иное рефлекторное действие, называют рефлекторными центрами этих рефлексов. Они находятся в спинном мозге и в различных отделах </a:t>
            </a:r>
            <a:r>
              <a:rPr lang="ru-RU" b="1" dirty="0" smtClean="0">
                <a:hlinkClick r:id="rId3" tooltip="Строение головного мозга. Функции продолговатого и среднего мозга, моста и мозжечка"/>
              </a:rPr>
              <a:t>головного мозга</a:t>
            </a:r>
            <a:r>
              <a:rPr lang="ru-RU" dirty="0" smtClean="0"/>
              <a:t>.</a:t>
            </a:r>
          </a:p>
          <a:p>
            <a:r>
              <a:rPr lang="ru-RU" dirty="0" smtClean="0"/>
              <a:t>Рефлекторной дугой называют путь, по которому сигналы от рецептора идут к исполнительному органу. В рефлекторную дугу входят рецепторы, чувствительные нейроны, вставочные нейроны, исполнительные нейроны и рабочий орган.</a:t>
            </a:r>
          </a:p>
          <a:p>
            <a:r>
              <a:rPr lang="ru-RU" dirty="0" smtClean="0"/>
              <a:t>В качестве примера рассмотрим мигательный рефлекс. Для этого проведем простой опыт. Тем, кто носит очки, предлагаем на время опыта их снять. Опыт можно проводить лишь чистыми руками. Использование карандашей и других предметов для раздражения кожи и век недопустимо.</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66"/>
            <a:ext cx="8229600" cy="500066"/>
          </a:xfrm>
        </p:spPr>
        <p:txBody>
          <a:bodyPr>
            <a:normAutofit fontScale="90000"/>
          </a:bodyPr>
          <a:lstStyle/>
          <a:p>
            <a:endParaRPr lang="ru-RU" dirty="0"/>
          </a:p>
        </p:txBody>
      </p:sp>
      <p:sp>
        <p:nvSpPr>
          <p:cNvPr id="3" name="Содержимое 2"/>
          <p:cNvSpPr>
            <a:spLocks noGrp="1"/>
          </p:cNvSpPr>
          <p:nvPr>
            <p:ph idx="1"/>
          </p:nvPr>
        </p:nvSpPr>
        <p:spPr>
          <a:xfrm>
            <a:off x="457200" y="214290"/>
            <a:ext cx="8229600" cy="5911873"/>
          </a:xfrm>
        </p:spPr>
        <p:txBody>
          <a:bodyPr/>
          <a:lstStyle/>
          <a:p>
            <a:r>
              <a:rPr lang="ru-RU" dirty="0" smtClean="0"/>
              <a:t>В рефлекторной деятельности различают прямые связи и обратные . Прямые -идущие от мозга к органам и вызывающие их работу. Обратные- информирующие мозг о достигнутых результатах . если рефлекс включает несколько этапов, то последующий не начнется пока не завершится первый.</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dirty="0" smtClean="0"/>
              <a:t>Спасибо за внимание!!!</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66"/>
            <a:ext cx="8229600" cy="428628"/>
          </a:xfrm>
        </p:spPr>
        <p:txBody>
          <a:bodyPr>
            <a:normAutofit fontScale="90000"/>
          </a:bodyPr>
          <a:lstStyle/>
          <a:p>
            <a:endParaRPr lang="ru-RU" dirty="0"/>
          </a:p>
        </p:txBody>
      </p:sp>
      <p:sp>
        <p:nvSpPr>
          <p:cNvPr id="3" name="Содержимое 2"/>
          <p:cNvSpPr>
            <a:spLocks noGrp="1"/>
          </p:cNvSpPr>
          <p:nvPr>
            <p:ph idx="1"/>
          </p:nvPr>
        </p:nvSpPr>
        <p:spPr>
          <a:xfrm>
            <a:off x="457200" y="214290"/>
            <a:ext cx="8229600" cy="5911873"/>
          </a:xfrm>
        </p:spPr>
        <p:txBody>
          <a:bodyPr>
            <a:normAutofit lnSpcReduction="10000"/>
          </a:bodyPr>
          <a:lstStyle/>
          <a:p>
            <a:r>
              <a:rPr lang="ru-RU" b="1" dirty="0" smtClean="0"/>
              <a:t>Нервная система</a:t>
            </a:r>
            <a:r>
              <a:rPr lang="ru-RU" dirty="0"/>
              <a:t> — целостная морфологическая и функциональная совокупность различных взаимосвязанных нервных структур, которая совместно с эндокринной системой обеспечивает взаимосвязанную регуляцию деятельности всех систем </a:t>
            </a:r>
            <a:r>
              <a:rPr lang="ru-RU" dirty="0">
                <a:hlinkClick r:id="rId2" tooltip="Организм"/>
              </a:rPr>
              <a:t>организма</a:t>
            </a:r>
            <a:r>
              <a:rPr lang="ru-RU" dirty="0"/>
              <a:t> и реакцию на изменение условий внутренней и внешней среды. Нервная система действует как интегративная система, связывая в одно целое </a:t>
            </a:r>
            <a:r>
              <a:rPr lang="ru-RU" dirty="0">
                <a:hlinkClick r:id="rId3" tooltip="Чувствительность (в биологии и медицине)"/>
              </a:rPr>
              <a:t>чувствительность</a:t>
            </a:r>
            <a:r>
              <a:rPr lang="ru-RU" dirty="0"/>
              <a:t>, двигательную активность и работу других регуляторных систем (</a:t>
            </a:r>
            <a:r>
              <a:rPr lang="ru-RU" dirty="0">
                <a:hlinkClick r:id="rId4" tooltip="Эндокринная система"/>
              </a:rPr>
              <a:t>эндокринной</a:t>
            </a:r>
            <a:r>
              <a:rPr lang="ru-RU" dirty="0"/>
              <a:t> и </a:t>
            </a:r>
            <a:r>
              <a:rPr lang="ru-RU" dirty="0">
                <a:hlinkClick r:id="rId5" tooltip="Иммунная система"/>
              </a:rPr>
              <a:t>иммунной</a:t>
            </a:r>
            <a:r>
              <a:rPr lang="ru-RU" dirty="0"/>
              <a:t>).</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083188"/>
          </a:xfrm>
        </p:spPr>
        <p:txBody>
          <a:bodyPr>
            <a:normAutofit/>
          </a:bodyPr>
          <a:lstStyle/>
          <a:p>
            <a:r>
              <a:rPr lang="ru-RU" dirty="0" smtClean="0"/>
              <a:t>Строение и функция нервной системы</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flipH="1">
            <a:off x="10215602" y="4800600"/>
            <a:ext cx="71438" cy="566738"/>
          </a:xfrm>
        </p:spPr>
        <p:txBody>
          <a:bodyPr/>
          <a:lstStyle/>
          <a:p>
            <a:endParaRPr lang="ru-RU" dirty="0"/>
          </a:p>
        </p:txBody>
      </p:sp>
      <p:sp>
        <p:nvSpPr>
          <p:cNvPr id="6" name="Текст 5"/>
          <p:cNvSpPr>
            <a:spLocks noGrp="1"/>
          </p:cNvSpPr>
          <p:nvPr>
            <p:ph type="body" sz="half" idx="2"/>
          </p:nvPr>
        </p:nvSpPr>
        <p:spPr>
          <a:xfrm flipH="1">
            <a:off x="10358478" y="6000768"/>
            <a:ext cx="214314" cy="571504"/>
          </a:xfrm>
        </p:spPr>
        <p:txBody>
          <a:bodyPr>
            <a:normAutofit/>
          </a:bodyPr>
          <a:lstStyle/>
          <a:p>
            <a:endParaRPr lang="ru-RU" dirty="0"/>
          </a:p>
        </p:txBody>
      </p:sp>
      <p:pic>
        <p:nvPicPr>
          <p:cNvPr id="7" name="Рисунок 6" descr="http://upload.wikimedia.org/wikipedia/commons/thumb/f/ff/TE-Nervous_system_diagram-ru.svg/400px-TE-Nervous_system_diagram-ru.svg.png">
            <a:hlinkClick r:id="rId2"/>
          </p:cNvPr>
          <p:cNvPicPr>
            <a:picLocks noGrp="1"/>
          </p:cNvPicPr>
          <p:nvPr>
            <p:ph type="pic" idx="1"/>
          </p:nvPr>
        </p:nvPicPr>
        <p:blipFill>
          <a:blip r:embed="rId3" cstate="print"/>
          <a:srcRect t="133" b="133"/>
          <a:stretch>
            <a:fillRect/>
          </a:stretch>
        </p:blipFill>
        <p:spPr bwMode="auto">
          <a:xfrm>
            <a:off x="500034" y="142875"/>
            <a:ext cx="8215370" cy="6429397"/>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10287040" y="4800600"/>
            <a:ext cx="71438" cy="566738"/>
          </a:xfrm>
        </p:spPr>
        <p:txBody>
          <a:bodyPr/>
          <a:lstStyle/>
          <a:p>
            <a:endParaRPr lang="ru-RU" dirty="0"/>
          </a:p>
        </p:txBody>
      </p:sp>
      <p:sp>
        <p:nvSpPr>
          <p:cNvPr id="8" name="Рисунок 7"/>
          <p:cNvSpPr>
            <a:spLocks noGrp="1"/>
          </p:cNvSpPr>
          <p:nvPr>
            <p:ph type="pic" idx="1"/>
          </p:nvPr>
        </p:nvSpPr>
        <p:spPr>
          <a:xfrm>
            <a:off x="214282" y="7715278"/>
            <a:ext cx="3000396" cy="45719"/>
          </a:xfrm>
        </p:spPr>
      </p:sp>
      <p:sp>
        <p:nvSpPr>
          <p:cNvPr id="6" name="Содержимое 5"/>
          <p:cNvSpPr>
            <a:spLocks noGrp="1"/>
          </p:cNvSpPr>
          <p:nvPr>
            <p:ph type="body" sz="half" idx="2"/>
          </p:nvPr>
        </p:nvSpPr>
        <p:spPr>
          <a:xfrm>
            <a:off x="714348" y="214290"/>
            <a:ext cx="8143932" cy="5957910"/>
          </a:xfrm>
        </p:spPr>
        <p:txBody>
          <a:bodyPr>
            <a:normAutofit lnSpcReduction="10000"/>
          </a:bodyPr>
          <a:lstStyle/>
          <a:p>
            <a:r>
              <a:rPr lang="ru-RU" sz="3400" dirty="0"/>
              <a:t>Вся нервная система делится на центральную и периферическую. К центральной нервной системе относится головной и спинной мозг. От них по всему телу расходятся нервные волокна - периферическая нервная система. Она соединяет мозг с органами чувств и с исполнительными органами - мышцами и железами. Все живые организмы обладают способностью реагировать на физические и химические изменения в окружающей среде.</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169882" y="4786322"/>
            <a:ext cx="45719" cy="581016"/>
          </a:xfrm>
        </p:spPr>
        <p:txBody>
          <a:bodyPr/>
          <a:lstStyle/>
          <a:p>
            <a:endParaRPr lang="ru-RU" dirty="0"/>
          </a:p>
        </p:txBody>
      </p:sp>
      <p:sp>
        <p:nvSpPr>
          <p:cNvPr id="4" name="Текст 3"/>
          <p:cNvSpPr>
            <a:spLocks noGrp="1"/>
          </p:cNvSpPr>
          <p:nvPr>
            <p:ph type="body" sz="half" idx="2"/>
          </p:nvPr>
        </p:nvSpPr>
        <p:spPr>
          <a:xfrm>
            <a:off x="571472" y="285728"/>
            <a:ext cx="8072494" cy="5886472"/>
          </a:xfrm>
        </p:spPr>
        <p:txBody>
          <a:bodyPr>
            <a:normAutofit fontScale="77500" lnSpcReduction="20000"/>
          </a:bodyPr>
          <a:lstStyle/>
          <a:p>
            <a:r>
              <a:rPr lang="ru-RU" sz="2800" dirty="0" smtClean="0"/>
              <a:t>К центральной части </a:t>
            </a:r>
          </a:p>
          <a:p>
            <a:r>
              <a:rPr lang="ru-RU" sz="2800" dirty="0" smtClean="0"/>
              <a:t> относятся головной </a:t>
            </a:r>
          </a:p>
          <a:p>
            <a:r>
              <a:rPr lang="ru-RU" sz="2800" dirty="0" smtClean="0"/>
              <a:t>и спинной мозг.</a:t>
            </a:r>
          </a:p>
          <a:p>
            <a:r>
              <a:rPr lang="ru-RU" sz="2800" dirty="0" smtClean="0"/>
              <a:t> Их нервные клетки(нейроны)</a:t>
            </a:r>
          </a:p>
          <a:p>
            <a:r>
              <a:rPr lang="ru-RU" sz="2800" dirty="0" smtClean="0"/>
              <a:t> образуют нервные центры ,</a:t>
            </a:r>
          </a:p>
          <a:p>
            <a:r>
              <a:rPr lang="ru-RU" sz="2800" dirty="0" smtClean="0"/>
              <a:t> воспринимающие и обрабатывающие </a:t>
            </a:r>
          </a:p>
          <a:p>
            <a:r>
              <a:rPr lang="ru-RU" sz="2800" dirty="0" smtClean="0"/>
              <a:t>поступающую информацию ,</a:t>
            </a:r>
          </a:p>
          <a:p>
            <a:r>
              <a:rPr lang="ru-RU" sz="2800" dirty="0" smtClean="0"/>
              <a:t> а также регулирующие работу органов. Тела  нейронов находятся в скоплениях серого вещества : либо в коре, либо в виде ядер.</a:t>
            </a:r>
            <a:r>
              <a:rPr lang="ru-RU" sz="2800" dirty="0"/>
              <a:t> Коммуникация между нейронами происходит посредством </a:t>
            </a:r>
            <a:r>
              <a:rPr lang="ru-RU" sz="2800" dirty="0" smtClean="0"/>
              <a:t> </a:t>
            </a:r>
            <a:r>
              <a:rPr lang="ru-RU" sz="2800" dirty="0" smtClean="0">
                <a:hlinkClick r:id="rId2" tooltip="Синапс"/>
              </a:rPr>
              <a:t>синоптической</a:t>
            </a:r>
            <a:r>
              <a:rPr lang="ru-RU" sz="2800" dirty="0"/>
              <a:t> передачи. Каждый нейрон имеет длинный отросток, называемый </a:t>
            </a:r>
            <a:r>
              <a:rPr lang="ru-RU" sz="2800" dirty="0">
                <a:hlinkClick r:id="rId3" tooltip="Аксон"/>
              </a:rPr>
              <a:t>аксоном</a:t>
            </a:r>
            <a:r>
              <a:rPr lang="ru-RU" sz="2800" dirty="0"/>
              <a:t>, по которому он передает импульсы другим нейронам. Аксон разветвляется и в месте контакта с другими нейронами образует </a:t>
            </a:r>
            <a:r>
              <a:rPr lang="ru-RU" sz="2800" dirty="0">
                <a:hlinkClick r:id="rId2" tooltip="Синапс"/>
              </a:rPr>
              <a:t>синапсы</a:t>
            </a:r>
            <a:r>
              <a:rPr lang="ru-RU" sz="2800" dirty="0"/>
              <a:t> — на теле нейронов и </a:t>
            </a:r>
            <a:r>
              <a:rPr lang="ru-RU" sz="2800" dirty="0">
                <a:hlinkClick r:id="rId4" tooltip="Дендрит"/>
              </a:rPr>
              <a:t>дендритах</a:t>
            </a:r>
            <a:r>
              <a:rPr lang="ru-RU" sz="2800" dirty="0"/>
              <a:t> (коротких отростках). Значительно реже встречаются аксо-аксональные и </a:t>
            </a:r>
            <a:r>
              <a:rPr lang="ru-RU" sz="2800" dirty="0" smtClean="0"/>
              <a:t>дендро</a:t>
            </a:r>
            <a:r>
              <a:rPr lang="ru-RU" sz="2800" dirty="0" smtClean="0"/>
              <a:t>- дендритические </a:t>
            </a:r>
            <a:r>
              <a:rPr lang="ru-RU" sz="2800" dirty="0"/>
              <a:t>синапсы. Таким образом, один нейрон принимает сигналы от многих нейронов и в свою очередь посылает импульсы ко многим другим.</a:t>
            </a:r>
          </a:p>
        </p:txBody>
      </p:sp>
      <p:pic>
        <p:nvPicPr>
          <p:cNvPr id="1026" name="Picture 2" descr="http://go2.imgsmail.ru/imgpreview?key=http%3A//wordscience.org/wp-content/uploads/2012/06/ne.jpg&amp;mb=imgdb_preview_1809"/>
          <p:cNvPicPr>
            <a:picLocks noGrp="1" noChangeAspect="1" noChangeArrowheads="1"/>
          </p:cNvPicPr>
          <p:nvPr>
            <p:ph type="pic" idx="1"/>
          </p:nvPr>
        </p:nvPicPr>
        <p:blipFill>
          <a:blip r:embed="rId5" cstate="print"/>
          <a:srcRect l="25235" r="25235"/>
          <a:stretch>
            <a:fillRect/>
          </a:stretch>
        </p:blipFill>
        <p:spPr bwMode="auto">
          <a:xfrm>
            <a:off x="5500694" y="214290"/>
            <a:ext cx="2786051" cy="228601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785842"/>
            <a:ext cx="8229600" cy="214314"/>
          </a:xfrm>
        </p:spPr>
        <p:txBody>
          <a:bodyPr>
            <a:normAutofit fontScale="90000"/>
          </a:bodyPr>
          <a:lstStyle/>
          <a:p>
            <a:endParaRPr lang="ru-RU" dirty="0"/>
          </a:p>
        </p:txBody>
      </p:sp>
      <p:sp>
        <p:nvSpPr>
          <p:cNvPr id="6" name="Содержимое 5"/>
          <p:cNvSpPr>
            <a:spLocks noGrp="1"/>
          </p:cNvSpPr>
          <p:nvPr>
            <p:ph idx="1"/>
          </p:nvPr>
        </p:nvSpPr>
        <p:spPr>
          <a:xfrm>
            <a:off x="457200" y="1142984"/>
            <a:ext cx="8229600" cy="4983179"/>
          </a:xfrm>
        </p:spPr>
        <p:txBody>
          <a:bodyPr>
            <a:normAutofit/>
          </a:bodyPr>
          <a:lstStyle/>
          <a:p>
            <a:r>
              <a:rPr lang="ru-RU" sz="2400" dirty="0" smtClean="0"/>
              <a:t>К периферической части относятся нервы и нервные узлы(ганглии). Нервами называют покрытое соединительно-тканными оболочками длинные отростки тел нейронов, выходящие за пределы головного и спинного мозга. Нервы соединяют центральную нервную систему с органами тела. Различают чувствительные, исполнительные и смешанные нервы. Нервными узлами(ганглиями) называют скопления тел нейронов вне центральной нервной системы</a:t>
            </a:r>
            <a:endParaRPr lang="ru-RU"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57280"/>
            <a:ext cx="8229600" cy="71438"/>
          </a:xfrm>
        </p:spPr>
        <p:txBody>
          <a:bodyPr>
            <a:normAutofit fontScale="90000"/>
          </a:bodyPr>
          <a:lstStyle/>
          <a:p>
            <a:endParaRPr lang="ru-RU" dirty="0"/>
          </a:p>
        </p:txBody>
      </p:sp>
      <p:sp>
        <p:nvSpPr>
          <p:cNvPr id="3" name="Содержимое 2"/>
          <p:cNvSpPr>
            <a:spLocks noGrp="1"/>
          </p:cNvSpPr>
          <p:nvPr>
            <p:ph idx="1"/>
          </p:nvPr>
        </p:nvSpPr>
        <p:spPr>
          <a:xfrm>
            <a:off x="457200" y="214290"/>
            <a:ext cx="8229600" cy="5911873"/>
          </a:xfrm>
        </p:spPr>
        <p:txBody>
          <a:bodyPr>
            <a:normAutofit fontScale="85000" lnSpcReduction="10000"/>
          </a:bodyPr>
          <a:lstStyle/>
          <a:p>
            <a:r>
              <a:rPr lang="ru-RU" dirty="0"/>
              <a:t>В зависимости от структурных и функциональных особенностей иннервируемых органов выделяют соматический и вегетативный отделы нервной системы. Соматическая нервная система — часть нервной системы, регулирующая деятельность скелетной (произвольной) мускулатуры. Вегетативная нервная система — часть нервной системы, регулирующая деятельность гладкой (непроизвольной) мускулатуры внутренних органов, сосудов, кожи, мышцы сердца и желез. В свою очередь, в зависимости от анатомических и функциональных особенностей вегетативная нервная система подразделяется на два отдела: симпатический и парасимпатический.</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5809"/>
            <a:ext cx="8229600" cy="45719"/>
          </a:xfrm>
        </p:spPr>
        <p:txBody>
          <a:bodyPr>
            <a:normAutofit fontScale="90000"/>
          </a:bodyPr>
          <a:lstStyle/>
          <a:p>
            <a:endParaRPr lang="ru-RU" dirty="0"/>
          </a:p>
        </p:txBody>
      </p:sp>
      <p:sp>
        <p:nvSpPr>
          <p:cNvPr id="3" name="Содержимое 2"/>
          <p:cNvSpPr>
            <a:spLocks noGrp="1"/>
          </p:cNvSpPr>
          <p:nvPr>
            <p:ph idx="1"/>
          </p:nvPr>
        </p:nvSpPr>
        <p:spPr>
          <a:xfrm>
            <a:off x="457200" y="285728"/>
            <a:ext cx="8229600" cy="5840435"/>
          </a:xfrm>
        </p:spPr>
        <p:txBody>
          <a:bodyPr>
            <a:normAutofit fontScale="92500" lnSpcReduction="10000"/>
          </a:bodyPr>
          <a:lstStyle/>
          <a:p>
            <a:r>
              <a:rPr lang="ru-RU" dirty="0"/>
              <a:t>Функции нервной системы. Особо важную роль в жизнедеятельности организма человека играет нервная система — совокупность различных структур нервной ткани. Функциями нервной системы являются: 1) регуляция жизнедеятельности тканей, органов и их систем; 2) объединение (интеграция) организма в единое целое; 3) осуществление взаимосвязи организма с внешней средой и приспособления его к меняющимся условиям среды; 4) определение психической деятельности человека как основы его социального существования. </a:t>
            </a:r>
          </a:p>
        </p:txBody>
      </p:sp>
    </p:spTree>
  </p:cSld>
  <p:clrMapOvr>
    <a:masterClrMapping/>
  </p:clrMapOvr>
</p:sld>
</file>

<file path=ppt/theme/theme1.xml><?xml version="1.0" encoding="utf-8"?>
<a:theme xmlns:a="http://schemas.openxmlformats.org/drawingml/2006/main" name="5.docx">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Template>
  <TotalTime>104</TotalTime>
  <Words>443</Words>
  <Application>Microsoft Office PowerPoint</Application>
  <PresentationFormat>Экран (4:3)</PresentationFormat>
  <Paragraphs>29</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5.docx</vt:lpstr>
      <vt:lpstr>Нервная система</vt:lpstr>
      <vt:lpstr>Слайд 2</vt:lpstr>
      <vt:lpstr>Строение и функция нервной системы</vt:lpstr>
      <vt:lpstr>Слайд 4</vt:lpstr>
      <vt:lpstr>Слайд 5</vt:lpstr>
      <vt:lpstr>Слайд 6</vt:lpstr>
      <vt:lpstr>Слайд 7</vt:lpstr>
      <vt:lpstr>Слайд 8</vt:lpstr>
      <vt:lpstr>Слайд 9</vt:lpstr>
      <vt:lpstr>Роль прямых и обратных связей в рефлекторной регуляции</vt:lpstr>
      <vt:lpstr>Слайд 11</vt:lpstr>
      <vt:lpstr>Слайд 12</vt:lpstr>
      <vt:lpstr>Слайд 13</vt:lpstr>
      <vt:lpstr>Слайд 14</vt:lpstr>
      <vt:lpstr>Спасибо за внимание!!!</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Нервная система</dc:title>
  <dc:creator>Admin</dc:creator>
  <cp:lastModifiedBy>Admin</cp:lastModifiedBy>
  <cp:revision>9</cp:revision>
  <dcterms:created xsi:type="dcterms:W3CDTF">2014-03-13T14:32:21Z</dcterms:created>
  <dcterms:modified xsi:type="dcterms:W3CDTF">2014-03-13T18:29:58Z</dcterms:modified>
</cp:coreProperties>
</file>